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0" r:id="rId4"/>
    <p:sldId id="257" r:id="rId5"/>
    <p:sldId id="279" r:id="rId6"/>
    <p:sldId id="278" r:id="rId7"/>
    <p:sldId id="260" r:id="rId8"/>
    <p:sldId id="258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8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1" y="812800"/>
            <a:ext cx="11518900" cy="0"/>
          </a:xfrm>
          <a:prstGeom prst="line">
            <a:avLst/>
          </a:prstGeom>
          <a:ln>
            <a:solidFill>
              <a:srgbClr val="A95F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5" y="6525595"/>
            <a:ext cx="156966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50" spc="450" dirty="0">
                <a:solidFill>
                  <a:schemeClr val="accent1"/>
                </a:solidFill>
                <a:latin typeface="+mn-ea"/>
                <a:ea typeface="+mn-ea"/>
              </a:rPr>
              <a:t>至诚志坚，博学笃行</a:t>
            </a:r>
            <a:endParaRPr lang="zh-CN" altLang="en-US" sz="750" spc="45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10315803" y="6525595"/>
            <a:ext cx="133722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50" spc="22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Anhui University</a:t>
            </a:r>
            <a:endParaRPr lang="zh-CN" altLang="en-US" sz="750" spc="22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100" b="0" kern="1200" spc="75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造字工房方黑（非商用）常规体" pitchFamily="2" charset="-122"/>
                <a:ea typeface="造字工房方黑（非商用）常规体" pitchFamily="2" charset="-122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  <a:endParaRPr lang="zh-CN" altLang="en-US" dirty="0"/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6751" y="6525593"/>
            <a:ext cx="10858500" cy="0"/>
          </a:xfrm>
          <a:prstGeom prst="line">
            <a:avLst/>
          </a:prstGeom>
          <a:ln>
            <a:solidFill>
              <a:srgbClr val="A95F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4" t="13593"/>
          <a:stretch>
            <a:fillRect/>
          </a:stretch>
        </p:blipFill>
        <p:spPr>
          <a:xfrm>
            <a:off x="195212" y="86188"/>
            <a:ext cx="745347" cy="7343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069" y="86188"/>
            <a:ext cx="2520721" cy="915215"/>
          </a:xfrm>
          <a:prstGeom prst="rect">
            <a:avLst/>
          </a:prstGeom>
        </p:spPr>
      </p:pic>
      <p:sp>
        <p:nvSpPr>
          <p:cNvPr id="58" name="等腰三角形 57"/>
          <p:cNvSpPr/>
          <p:nvPr userDrawn="1"/>
        </p:nvSpPr>
        <p:spPr>
          <a:xfrm rot="5400000">
            <a:off x="-13275" y="717395"/>
            <a:ext cx="217363" cy="190811"/>
          </a:xfrm>
          <a:prstGeom prst="triangle">
            <a:avLst/>
          </a:prstGeom>
          <a:solidFill>
            <a:srgbClr val="A95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76FE9-0772-4A7A-B64B-F9D278509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102CD-2729-4317-9426-F2B991F18F3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1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hyperlink" Target="http://api.map.baidu.com/lbsapi/getpoint/index.html" TargetMode="Externa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524000" y="-1"/>
            <a:ext cx="9151148" cy="6645897"/>
            <a:chOff x="-2" y="0"/>
            <a:chExt cx="13042231" cy="6798040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2" b="21701"/>
            <a:stretch>
              <a:fillRect/>
            </a:stretch>
          </p:blipFill>
          <p:spPr>
            <a:xfrm flipH="1">
              <a:off x="-2" y="0"/>
              <a:ext cx="2358183" cy="6540682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850225" y="0"/>
              <a:ext cx="12192004" cy="6798040"/>
              <a:chOff x="-4" y="0"/>
              <a:chExt cx="12192004" cy="6798040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 rotWithShape="1">
              <a:blip r:embed="rId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2110"/>
              <a:stretch>
                <a:fillRect/>
              </a:stretch>
            </p:blipFill>
            <p:spPr>
              <a:xfrm flipH="1">
                <a:off x="-4" y="0"/>
                <a:ext cx="12192001" cy="1618871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1701"/>
              <a:stretch>
                <a:fillRect/>
              </a:stretch>
            </p:blipFill>
            <p:spPr>
              <a:xfrm flipH="1">
                <a:off x="-1" y="1070340"/>
                <a:ext cx="12192001" cy="5727700"/>
              </a:xfrm>
              <a:prstGeom prst="rect">
                <a:avLst/>
              </a:prstGeom>
            </p:spPr>
          </p:pic>
        </p:grpSp>
      </p:grpSp>
      <p:sp>
        <p:nvSpPr>
          <p:cNvPr id="4" name="矩形 3"/>
          <p:cNvSpPr/>
          <p:nvPr/>
        </p:nvSpPr>
        <p:spPr>
          <a:xfrm>
            <a:off x="1514304" y="1"/>
            <a:ext cx="9153697" cy="658367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43" name="组合 42"/>
          <p:cNvGrpSpPr/>
          <p:nvPr/>
        </p:nvGrpSpPr>
        <p:grpSpPr>
          <a:xfrm>
            <a:off x="2203443" y="2074668"/>
            <a:ext cx="7531389" cy="2434695"/>
            <a:chOff x="795421" y="1423453"/>
            <a:chExt cx="10041852" cy="3246261"/>
          </a:xfrm>
        </p:grpSpPr>
        <p:sp>
          <p:nvSpPr>
            <p:cNvPr id="5" name="文本框 4"/>
            <p:cNvSpPr txBox="1"/>
            <p:nvPr/>
          </p:nvSpPr>
          <p:spPr>
            <a:xfrm>
              <a:off x="795421" y="1901114"/>
              <a:ext cx="10041852" cy="276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spc="225" dirty="0">
                  <a:solidFill>
                    <a:srgbClr val="314E5E"/>
                  </a:solidFill>
                  <a:ea typeface="造字工房方黑（非商用）常规体" pitchFamily="2" charset="-122"/>
                  <a:sym typeface="+mn-ea"/>
                </a:rPr>
                <a:t> </a:t>
              </a:r>
              <a:r>
                <a:rPr lang="zh-CN" altLang="en-US" sz="4800" spc="225" dirty="0">
                  <a:solidFill>
                    <a:srgbClr val="314E5E"/>
                  </a:solidFill>
                  <a:ea typeface="造字工房方黑（非商用）常规体" pitchFamily="2" charset="-122"/>
                </a:rPr>
                <a:t>遥感影像坐标配准及信息提取（矢量化）</a:t>
              </a:r>
              <a:endParaRPr lang="zh-CN" altLang="en-US" sz="4800" spc="225" dirty="0">
                <a:solidFill>
                  <a:srgbClr val="314E5E"/>
                </a:solidFill>
                <a:ea typeface="造字工房方黑（非商用）常规体" pitchFamily="2" charset="-122"/>
              </a:endParaRPr>
            </a:p>
            <a:p>
              <a:pPr algn="ctr"/>
              <a:r>
                <a:rPr lang="zh-CN" altLang="en-US" sz="3300" spc="225" dirty="0">
                  <a:solidFill>
                    <a:srgbClr val="314E5E"/>
                  </a:solidFill>
                  <a:ea typeface="造字工房方黑（非商用）常规体" pitchFamily="2" charset="-122"/>
                </a:rPr>
                <a:t>利用</a:t>
              </a:r>
              <a:r>
                <a:rPr lang="en-US" altLang="zh-CN" sz="3300" spc="225" dirty="0" err="1">
                  <a:solidFill>
                    <a:srgbClr val="314E5E"/>
                  </a:solidFill>
                  <a:ea typeface="造字工房方黑（非商用）常规体" pitchFamily="2" charset="-122"/>
                  <a:sym typeface="+mn-ea"/>
                </a:rPr>
                <a:t>ArcGis</a:t>
              </a:r>
              <a:endParaRPr lang="zh-CN" altLang="en-US" sz="3300" spc="225" dirty="0">
                <a:solidFill>
                  <a:srgbClr val="314E5E"/>
                </a:solidFill>
                <a:ea typeface="造字工房方黑（非商用）常规体" pitchFamily="2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719143" y="4125896"/>
              <a:ext cx="449179" cy="0"/>
            </a:xfrm>
            <a:prstGeom prst="line">
              <a:avLst/>
            </a:prstGeom>
            <a:ln w="73025">
              <a:solidFill>
                <a:srgbClr val="A95F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860995" y="1423453"/>
              <a:ext cx="0" cy="369332"/>
            </a:xfrm>
            <a:prstGeom prst="line">
              <a:avLst/>
            </a:prstGeom>
            <a:ln w="9525">
              <a:solidFill>
                <a:srgbClr val="FBFB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58" y="140022"/>
            <a:ext cx="1100242" cy="107581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743648" y="335831"/>
            <a:ext cx="526428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安徽大学资源与环境工程学院     </a:t>
            </a:r>
            <a:endParaRPr lang="zh-CN" altLang="en-US" sz="28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1100" b="1" i="1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School of Resources and Environmental Engineering, Anhui University</a:t>
            </a:r>
            <a:endParaRPr lang="zh-CN" altLang="en-US" sz="1100" b="1" i="1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14306" y="6645910"/>
            <a:ext cx="9153695" cy="2836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20429" y="87443"/>
            <a:ext cx="9144000" cy="629078"/>
            <a:chOff x="0" y="1194970"/>
            <a:chExt cx="9144000" cy="488156"/>
          </a:xfrm>
        </p:grpSpPr>
        <p:sp>
          <p:nvSpPr>
            <p:cNvPr id="31" name="矩形 30"/>
            <p:cNvSpPr/>
            <p:nvPr/>
          </p:nvSpPr>
          <p:spPr>
            <a:xfrm>
              <a:off x="0" y="1197351"/>
              <a:ext cx="9144000" cy="4857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/>
              <a:r>
                <a:rPr lang="zh-CN" altLang="en-US" sz="2400" dirty="0"/>
                <a:t>坐标配准步骤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Picture 2" descr="H:\pics\cartoon_space_image_space_and_satellite_16059_12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950" y="1194970"/>
              <a:ext cx="777479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文本框 7"/>
          <p:cNvSpPr txBox="1"/>
          <p:nvPr/>
        </p:nvSpPr>
        <p:spPr>
          <a:xfrm>
            <a:off x="1872343" y="1141153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校准栅格数据（选择控制点</a:t>
            </a:r>
            <a:r>
              <a:rPr lang="zh-CN" altLang="en-US" sz="3200" dirty="0"/>
              <a:t>）</a:t>
            </a:r>
            <a:endParaRPr lang="en-US" altLang="zh-CN" sz="3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872344" y="1925295"/>
            <a:ext cx="863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4.</a:t>
            </a:r>
            <a:r>
              <a:rPr lang="zh-CN" altLang="en-US" dirty="0"/>
              <a:t>依次输入经纬度，</a:t>
            </a:r>
            <a:r>
              <a:rPr lang="zh-CN" altLang="en-US" dirty="0"/>
              <a:t>用相同的方法，在影像上增加多个</a:t>
            </a:r>
            <a:r>
              <a:rPr lang="zh-CN" altLang="en-US" dirty="0"/>
              <a:t>控制点</a:t>
            </a:r>
            <a:r>
              <a:rPr lang="zh-CN" altLang="zh-CN" dirty="0"/>
              <a:t>（大于</a:t>
            </a:r>
            <a:r>
              <a:rPr lang="en-US" altLang="zh-CN" dirty="0"/>
              <a:t>7</a:t>
            </a:r>
            <a:r>
              <a:rPr lang="zh-CN" altLang="zh-CN" dirty="0"/>
              <a:t>个）</a:t>
            </a:r>
            <a:r>
              <a:rPr lang="zh-CN" altLang="en-US" dirty="0"/>
              <a:t>，</a:t>
            </a:r>
            <a:r>
              <a:rPr lang="zh-CN" altLang="en-US" dirty="0"/>
              <a:t>输入它们的实际坐标</a:t>
            </a:r>
            <a:r>
              <a:rPr lang="zh-CN" altLang="en-US" dirty="0"/>
              <a:t>。</a:t>
            </a:r>
            <a:r>
              <a:rPr lang="zh-CN" altLang="zh-CN" dirty="0"/>
              <a:t>点击</a:t>
            </a:r>
            <a:r>
              <a:rPr lang="zh-CN" altLang="zh-CN" dirty="0"/>
              <a:t>“影像配准”工具栏上的“查看链接表”按钮。</a:t>
            </a:r>
            <a:endParaRPr lang="zh-CN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00" y="2770993"/>
            <a:ext cx="5089586" cy="23354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08" y="5420423"/>
            <a:ext cx="5984119" cy="1124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20429" y="87443"/>
            <a:ext cx="9144000" cy="629078"/>
            <a:chOff x="0" y="1194970"/>
            <a:chExt cx="9144000" cy="488156"/>
          </a:xfrm>
        </p:grpSpPr>
        <p:sp>
          <p:nvSpPr>
            <p:cNvPr id="31" name="矩形 30"/>
            <p:cNvSpPr/>
            <p:nvPr/>
          </p:nvSpPr>
          <p:spPr>
            <a:xfrm>
              <a:off x="0" y="1197351"/>
              <a:ext cx="9144000" cy="4857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/>
              <a:r>
                <a:rPr lang="zh-CN" altLang="en-US" sz="2400" dirty="0"/>
                <a:t>坐标配准步骤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Picture 2" descr="H:\pics\cartoon_space_image_space_and_satellite_16059_12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950" y="1194970"/>
              <a:ext cx="777479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1688723" y="915889"/>
            <a:ext cx="5950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检查均方差（计算控制点误差</a:t>
            </a:r>
            <a:r>
              <a:rPr lang="zh-CN" altLang="en-US" sz="3200" dirty="0"/>
              <a:t>）</a:t>
            </a:r>
            <a:endParaRPr lang="en-US" altLang="zh-CN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688723" y="1810712"/>
            <a:ext cx="8287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/>
              <a:t>检查控制点的残差和</a:t>
            </a:r>
            <a:r>
              <a:rPr lang="en-US" altLang="zh-CN" dirty="0"/>
              <a:t>RMS,</a:t>
            </a:r>
            <a:r>
              <a:rPr lang="zh-CN" altLang="en-US" dirty="0"/>
              <a:t>删除残差特别大的控制点并重新选取控制点。转换方式</a:t>
            </a:r>
            <a:endParaRPr lang="en-US" altLang="zh-CN" dirty="0"/>
          </a:p>
          <a:p>
            <a:pPr lvl="0"/>
            <a:r>
              <a:rPr lang="zh-CN" altLang="en-US" dirty="0"/>
              <a:t>设定为“二次多项式”</a:t>
            </a:r>
            <a:endParaRPr lang="zh-CN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56" y="2747691"/>
            <a:ext cx="7735380" cy="3029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20429" y="87443"/>
            <a:ext cx="9144000" cy="629078"/>
            <a:chOff x="0" y="1194970"/>
            <a:chExt cx="9144000" cy="488156"/>
          </a:xfrm>
        </p:grpSpPr>
        <p:sp>
          <p:nvSpPr>
            <p:cNvPr id="31" name="矩形 30"/>
            <p:cNvSpPr/>
            <p:nvPr/>
          </p:nvSpPr>
          <p:spPr>
            <a:xfrm>
              <a:off x="0" y="1197351"/>
              <a:ext cx="9144000" cy="4857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/>
              <a:r>
                <a:rPr lang="zh-CN" altLang="en-US" sz="2400" dirty="0"/>
                <a:t>坐标配准步骤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Picture 2" descr="H:\pics\cartoon_space_image_space_and_satellite_16059_12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950" y="1194970"/>
              <a:ext cx="777479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文本框 9"/>
          <p:cNvSpPr txBox="1"/>
          <p:nvPr/>
        </p:nvSpPr>
        <p:spPr>
          <a:xfrm>
            <a:off x="1826004" y="1002877"/>
            <a:ext cx="8278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重采样</a:t>
            </a:r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-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校正（</a:t>
            </a:r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Rectify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）：生成新的影像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文件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26005" y="1810711"/>
            <a:ext cx="9585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/>
              <a:t>增加完所有控制点后，在</a:t>
            </a:r>
            <a:r>
              <a:rPr lang="en-US" altLang="zh-CN" sz="1400" dirty="0" err="1"/>
              <a:t>Georeferencing</a:t>
            </a:r>
            <a:r>
              <a:rPr lang="zh-CN" altLang="en-US" sz="1400" dirty="0"/>
              <a:t>菜单下，点击</a:t>
            </a:r>
            <a:r>
              <a:rPr lang="en-US" altLang="zh-CN" sz="1400" dirty="0"/>
              <a:t>Update Display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/>
              <a:t>执行菜单命令“视图”－“数据框属性”，设定数据框</a:t>
            </a:r>
            <a:r>
              <a:rPr lang="zh-CN" altLang="zh-CN" sz="1400" dirty="0"/>
              <a:t>属性</a:t>
            </a:r>
            <a:r>
              <a:rPr lang="zh-CN" altLang="en-US" sz="1400" dirty="0"/>
              <a:t>。</a:t>
            </a:r>
            <a:r>
              <a:rPr lang="zh-CN" altLang="zh-CN" sz="1400" dirty="0"/>
              <a:t>在</a:t>
            </a:r>
            <a:r>
              <a:rPr lang="zh-CN" altLang="zh-CN" sz="1400" dirty="0"/>
              <a:t>“</a:t>
            </a:r>
            <a:r>
              <a:rPr lang="en-US" altLang="zh-CN" sz="1400" dirty="0"/>
              <a:t>general</a:t>
            </a:r>
            <a:r>
              <a:rPr lang="zh-CN" altLang="zh-CN" sz="1400" dirty="0"/>
              <a:t>”</a:t>
            </a:r>
            <a:r>
              <a:rPr lang="zh-CN" altLang="zh-CN" sz="1400" dirty="0"/>
              <a:t>选项页中，将地图显示单位设置为</a:t>
            </a:r>
            <a:r>
              <a:rPr lang="zh-CN" altLang="zh-CN" sz="1400" dirty="0"/>
              <a:t>“米”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/>
              <a:t>在</a:t>
            </a:r>
            <a:r>
              <a:rPr lang="zh-CN" altLang="zh-CN" sz="1400" dirty="0"/>
              <a:t>“坐标系统”选项页中，设定数据框的坐标系统</a:t>
            </a:r>
            <a:r>
              <a:rPr lang="zh-CN" altLang="zh-CN" sz="1400" dirty="0"/>
              <a:t>为</a:t>
            </a:r>
            <a:r>
              <a:rPr lang="en-US" altLang="zh-CN" sz="1400" dirty="0"/>
              <a:t>WGS 84.</a:t>
            </a:r>
            <a:endParaRPr lang="zh-CN" altLang="zh-CN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15" name="Picture 2" descr="无标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77" y="2618545"/>
            <a:ext cx="2635166" cy="376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_~{N%K4~LP2EAUT72HW0[T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86" y="2618543"/>
            <a:ext cx="2640671" cy="376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20429" y="87443"/>
            <a:ext cx="9144000" cy="629078"/>
            <a:chOff x="0" y="1194970"/>
            <a:chExt cx="9144000" cy="488156"/>
          </a:xfrm>
        </p:grpSpPr>
        <p:sp>
          <p:nvSpPr>
            <p:cNvPr id="31" name="矩形 30"/>
            <p:cNvSpPr/>
            <p:nvPr/>
          </p:nvSpPr>
          <p:spPr>
            <a:xfrm>
              <a:off x="0" y="1197351"/>
              <a:ext cx="9144000" cy="4857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/>
              <a:r>
                <a:rPr lang="zh-CN" altLang="en-US" sz="2400" dirty="0"/>
                <a:t>地图配准步骤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Picture 2" descr="H:\pics\cartoon_space_image_space_and_satellite_16059_12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950" y="1194970"/>
              <a:ext cx="777479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文本框 9"/>
          <p:cNvSpPr txBox="1"/>
          <p:nvPr/>
        </p:nvSpPr>
        <p:spPr>
          <a:xfrm>
            <a:off x="1826004" y="1002877"/>
            <a:ext cx="8278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重采样</a:t>
            </a:r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-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校正（</a:t>
            </a:r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Rectify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）：生成新的影像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文件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0430" y="1810710"/>
            <a:ext cx="9585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 err="1"/>
              <a:t>Georeferencing</a:t>
            </a:r>
            <a:r>
              <a:rPr lang="zh-CN" altLang="en-US" dirty="0"/>
              <a:t>菜单下，点击</a:t>
            </a:r>
            <a:r>
              <a:rPr lang="en-US" altLang="zh-CN" dirty="0"/>
              <a:t>Rectify</a:t>
            </a:r>
            <a:r>
              <a:rPr lang="zh-CN" altLang="en-US" dirty="0"/>
              <a:t>，对配准的影像根据设定的变换公式重新采样，</a:t>
            </a:r>
            <a:endParaRPr lang="en-US" altLang="zh-C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另存为一个新的影像文件。</a:t>
            </a:r>
            <a:endParaRPr lang="en-US" altLang="zh-CN" dirty="0"/>
          </a:p>
          <a:p>
            <a:pPr algn="just"/>
            <a:endParaRPr lang="en-US" altLang="zh-CN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04" y="2724920"/>
            <a:ext cx="5082602" cy="34472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581" y="3377132"/>
            <a:ext cx="3400000" cy="21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28365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3</a:t>
            </a:r>
            <a:r>
              <a:rPr lang="zh-CN" altLang="en-US" sz="3200" dirty="0">
                <a:solidFill>
                  <a:schemeClr val="bg1"/>
                </a:solidFill>
              </a:rPr>
              <a:t>）定义坐标系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73254" y="2123798"/>
            <a:ext cx="6495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2.1 </a:t>
            </a:r>
            <a:r>
              <a:rPr lang="zh-CN" altLang="en-US" sz="2400" dirty="0"/>
              <a:t>要素编辑的一般步骤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2.2 </a:t>
            </a:r>
            <a:r>
              <a:rPr lang="zh-CN" altLang="en-US" sz="2400" dirty="0"/>
              <a:t>创建新图层（要素类）：点、线、多边形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2.3 </a:t>
            </a:r>
            <a:r>
              <a:rPr lang="zh-CN" altLang="en-US" sz="2400" dirty="0"/>
              <a:t>编辑环境及工具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2.4 </a:t>
            </a:r>
            <a:r>
              <a:rPr lang="zh-CN" altLang="en-US" sz="2400" dirty="0"/>
              <a:t>点、线、面要素编辑</a:t>
            </a:r>
            <a:endParaRPr lang="en-US" altLang="zh-CN" sz="2400" dirty="0"/>
          </a:p>
        </p:txBody>
      </p:sp>
      <p:pic>
        <p:nvPicPr>
          <p:cNvPr id="3" name="图片 2" descr="9Y7UC]S~4R37SRTFV5Z)6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5" y="941705"/>
            <a:ext cx="9572625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要素边界提取（矢量化）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79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4</a:t>
            </a:r>
            <a:r>
              <a:rPr lang="zh-CN" altLang="en-US" sz="3200" dirty="0">
                <a:solidFill>
                  <a:schemeClr val="bg1"/>
                </a:solidFill>
              </a:rPr>
              <a:t>）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73254" y="2123798"/>
            <a:ext cx="6495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2.1 </a:t>
            </a:r>
            <a:r>
              <a:rPr lang="zh-CN" altLang="en-US" sz="2400" dirty="0"/>
              <a:t>要素编辑的一般步骤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2.2 </a:t>
            </a:r>
            <a:r>
              <a:rPr lang="zh-CN" altLang="en-US" sz="2400" dirty="0"/>
              <a:t>创建新图层（要素类）：点、线、多边形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2.3 </a:t>
            </a:r>
            <a:r>
              <a:rPr lang="zh-CN" altLang="en-US" sz="2400" dirty="0"/>
              <a:t>编辑环境及工具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2.4 </a:t>
            </a:r>
            <a:r>
              <a:rPr lang="zh-CN" altLang="en-US" sz="2400" dirty="0"/>
              <a:t>点、线、面要素编辑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959429" y="1476835"/>
            <a:ext cx="4575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2.1 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要素编辑的一般步骤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4600" y="2363283"/>
            <a:ext cx="6838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 err="1"/>
              <a:t>ArcCatalog</a:t>
            </a:r>
            <a:r>
              <a:rPr lang="zh-CN" altLang="en-US" dirty="0"/>
              <a:t>中创建新的要素类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 err="1"/>
              <a:t>ArcMap</a:t>
            </a:r>
            <a:r>
              <a:rPr lang="zh-CN" altLang="en-US" dirty="0"/>
              <a:t>中加载新建的要素类，并加载经过配准的栅格地图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 err="1"/>
              <a:t>ArcMap</a:t>
            </a:r>
            <a:r>
              <a:rPr lang="zh-CN" altLang="en-US" dirty="0"/>
              <a:t>中打开“</a:t>
            </a:r>
            <a:r>
              <a:rPr lang="en-US" altLang="zh-CN" dirty="0"/>
              <a:t>Editor</a:t>
            </a:r>
            <a:r>
              <a:rPr lang="zh-CN" altLang="en-US" dirty="0"/>
              <a:t>”工具栏，执行其中“</a:t>
            </a:r>
            <a:r>
              <a:rPr lang="en-US" altLang="zh-CN" dirty="0"/>
              <a:t>Start Editing</a:t>
            </a:r>
            <a:r>
              <a:rPr lang="zh-CN" altLang="en-US" dirty="0"/>
              <a:t>”命令，进入编辑状态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利用“</a:t>
            </a:r>
            <a:r>
              <a:rPr lang="en-US" altLang="zh-CN" dirty="0"/>
              <a:t>Editor</a:t>
            </a:r>
            <a:r>
              <a:rPr lang="zh-CN" altLang="en-US" dirty="0"/>
              <a:t>”的功能完成地图要素的分层提取，打开图层的属性表，输入要素类的相关属性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在编辑过程中，点击“</a:t>
            </a:r>
            <a:r>
              <a:rPr lang="en-US" altLang="zh-CN" dirty="0"/>
              <a:t>Editor</a:t>
            </a:r>
            <a:r>
              <a:rPr lang="zh-CN" altLang="en-US" dirty="0"/>
              <a:t>”中“</a:t>
            </a:r>
            <a:r>
              <a:rPr lang="en-US" altLang="zh-CN" dirty="0"/>
              <a:t>Save Edits</a:t>
            </a:r>
            <a:r>
              <a:rPr lang="zh-CN" altLang="en-US" dirty="0"/>
              <a:t>”可以随时保存修改的结果，点击“</a:t>
            </a:r>
            <a:r>
              <a:rPr lang="en-US" altLang="zh-CN" dirty="0"/>
              <a:t>Stop Editing</a:t>
            </a:r>
            <a:r>
              <a:rPr lang="zh-CN" altLang="en-US" dirty="0"/>
              <a:t>”完成编辑。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122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Part 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2599" y="1170838"/>
            <a:ext cx="2927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2.2 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新建要素类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46575" y="1755613"/>
            <a:ext cx="86513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ja-JP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打开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ArcCatalog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ja-JP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在指定目录下，鼠标右击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ja-JP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new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ja-JP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中，选择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personal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Geodatabase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ja-JP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。并修改该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Geodatabase</a:t>
            </a:r>
            <a:r>
              <a:rPr lang="ja-JP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数据库的名称（例如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test3.mdb</a:t>
            </a:r>
            <a:r>
              <a:rPr lang="ja-JP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/>
            <a:endParaRPr lang="en-US" altLang="zh-CN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83" y="2390999"/>
            <a:ext cx="3128303" cy="4035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122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Part 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2599" y="1170838"/>
            <a:ext cx="2927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2.2 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新建要素类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52600" y="1755612"/>
            <a:ext cx="8708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下面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将为该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Geodatbase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创建新的要素类，首先创建一个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点要素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要素类来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存储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点状地物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ArcCatalog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中，鼠标右击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test3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personal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Geodatabase,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new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中选择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feature class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。输入创建的要素类的名称“点状地物”，要素类型为“点要素”</a:t>
            </a:r>
            <a:endParaRPr lang="en-US" altLang="zh-CN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58" y="2721839"/>
            <a:ext cx="2726751" cy="363292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558" y="2721839"/>
            <a:ext cx="2808442" cy="359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122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Part 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2599" y="1170838"/>
            <a:ext cx="2927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2.2 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新建要素类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2600" y="1746650"/>
            <a:ext cx="8599715" cy="112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zh-CN" sz="1600" dirty="0"/>
              <a:t>点击“空间参考”选项后面的按钮，在“空间参考属性”对话框中的“坐标系”选项页下，将选择合适的坐标系统，点击“选择”按钮。</a:t>
            </a:r>
            <a:r>
              <a:rPr lang="ja-JP" altLang="zh-CN" sz="1600" dirty="0"/>
              <a:t>在</a:t>
            </a:r>
            <a:r>
              <a:rPr lang="en-US" altLang="zh-CN" sz="1600" dirty="0"/>
              <a:t>(Projected Coordinate Systems</a:t>
            </a:r>
            <a:r>
              <a:rPr lang="ja-JP" altLang="zh-CN" sz="1600" dirty="0"/>
              <a:t>目录下，</a:t>
            </a:r>
            <a:r>
              <a:rPr lang="ja-JP" altLang="zh-CN" sz="1600" dirty="0"/>
              <a:t>选择</a:t>
            </a:r>
            <a:r>
              <a:rPr lang="en-US" altLang="ja-JP" sz="1600" dirty="0"/>
              <a:t>GCS_WGS_1984</a:t>
            </a:r>
            <a:r>
              <a:rPr lang="en-US" altLang="zh-CN" sz="1600" dirty="0"/>
              <a:t>)</a:t>
            </a:r>
            <a:r>
              <a:rPr lang="ja-JP" altLang="zh-CN" sz="1600" dirty="0"/>
              <a:t>。</a:t>
            </a:r>
            <a:r>
              <a:rPr lang="zh-CN" altLang="zh-CN" sz="1600" dirty="0"/>
              <a:t>点击</a:t>
            </a:r>
            <a:r>
              <a:rPr lang="zh-CN" altLang="zh-CN" sz="1600" dirty="0"/>
              <a:t>增加</a:t>
            </a:r>
            <a:r>
              <a:rPr lang="zh-CN" altLang="en-US" sz="1600" dirty="0"/>
              <a:t>。并</a:t>
            </a:r>
            <a:r>
              <a:rPr lang="zh-CN" altLang="zh-CN" sz="1600" dirty="0"/>
              <a:t>为</a:t>
            </a:r>
            <a:r>
              <a:rPr lang="zh-CN" altLang="zh-CN" sz="1600" dirty="0"/>
              <a:t>该数据创建新的属性字段。“高程”，类型设置为“</a:t>
            </a:r>
            <a:r>
              <a:rPr lang="en-US" altLang="zh-CN" sz="1600" dirty="0"/>
              <a:t>Float</a:t>
            </a:r>
            <a:r>
              <a:rPr lang="zh-CN" altLang="zh-CN" sz="1600" dirty="0"/>
              <a:t>”用来存储等高线的高程值</a:t>
            </a:r>
            <a:r>
              <a:rPr lang="zh-CN" altLang="zh-CN" sz="1600" dirty="0"/>
              <a:t>。</a:t>
            </a:r>
            <a:r>
              <a:rPr lang="zh-CN" altLang="en-US" sz="1600" dirty="0"/>
              <a:t>利用相同方法，建立线要素，面要素。</a:t>
            </a:r>
            <a:endParaRPr lang="en-US" altLang="zh-CN" sz="16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83" y="2967071"/>
            <a:ext cx="2634847" cy="33704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64" y="2942653"/>
            <a:ext cx="2653936" cy="3394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524001" y="0"/>
            <a:ext cx="9144000" cy="685800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屏幕</a:t>
            </a:r>
            <a:endParaRPr lang="zh-CN" altLang="en-US" sz="1350" dirty="0"/>
          </a:p>
        </p:txBody>
      </p:sp>
      <p:sp>
        <p:nvSpPr>
          <p:cNvPr id="72" name="矩形 71"/>
          <p:cNvSpPr/>
          <p:nvPr/>
        </p:nvSpPr>
        <p:spPr>
          <a:xfrm>
            <a:off x="1514306" y="6583680"/>
            <a:ext cx="9153695" cy="2836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文本框 35"/>
          <p:cNvSpPr txBox="1"/>
          <p:nvPr/>
        </p:nvSpPr>
        <p:spPr>
          <a:xfrm>
            <a:off x="2029802" y="315258"/>
            <a:ext cx="8660130" cy="70675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4000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</a:rPr>
              <a:t>实验任务：如何得到翡翠湖面积？</a:t>
            </a:r>
            <a:endParaRPr lang="zh-CN" altLang="en-US" sz="4000" spc="450" dirty="0">
              <a:solidFill>
                <a:schemeClr val="tx2"/>
              </a:solidFill>
              <a:latin typeface="造字工房方黑（非商用）常规体" pitchFamily="2" charset="-122"/>
              <a:ea typeface="造字工房方黑（非商用）常规体" pitchFamily="2" charset="-122"/>
            </a:endParaRPr>
          </a:p>
        </p:txBody>
      </p:sp>
      <p:sp>
        <p:nvSpPr>
          <p:cNvPr id="39" name="等腰三角形 38"/>
          <p:cNvSpPr/>
          <p:nvPr/>
        </p:nvSpPr>
        <p:spPr>
          <a:xfrm rot="5400000">
            <a:off x="1510201" y="616986"/>
            <a:ext cx="494495" cy="466894"/>
          </a:xfrm>
          <a:prstGeom prst="triangle">
            <a:avLst/>
          </a:prstGeom>
          <a:solidFill>
            <a:srgbClr val="A95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2725" y="1021715"/>
            <a:ext cx="6122670" cy="5426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122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Part 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06157" y="1209310"/>
            <a:ext cx="2927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2.3 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编辑器简介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09" y="2061608"/>
            <a:ext cx="6780703" cy="3655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122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Part 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06157" y="1209310"/>
            <a:ext cx="2927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2.3 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编辑器简介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39" y="2175110"/>
            <a:ext cx="4548867" cy="4019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46" y="2842069"/>
            <a:ext cx="2686425" cy="23530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122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Part 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84386" y="1013541"/>
            <a:ext cx="498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2.4 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分层矢量化</a:t>
            </a:r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—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点状地物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84387" y="1602872"/>
            <a:ext cx="87421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zh-CN" dirty="0"/>
              <a:t>新建</a:t>
            </a:r>
            <a:r>
              <a:rPr lang="zh-CN" altLang="zh-CN" dirty="0"/>
              <a:t>的</a:t>
            </a:r>
            <a:r>
              <a:rPr lang="zh-CN" altLang="en-US" dirty="0"/>
              <a:t>点、</a:t>
            </a:r>
            <a:r>
              <a:rPr lang="zh-CN" altLang="zh-CN" dirty="0"/>
              <a:t>线</a:t>
            </a:r>
            <a:r>
              <a:rPr lang="zh-CN" altLang="en-US" dirty="0"/>
              <a:t>、面</a:t>
            </a:r>
            <a:r>
              <a:rPr lang="zh-CN" altLang="zh-CN" dirty="0"/>
              <a:t>要素</a:t>
            </a:r>
            <a:r>
              <a:rPr lang="zh-CN" altLang="zh-CN" dirty="0"/>
              <a:t>图层，加载到包含已配准地形图的数据框</a:t>
            </a:r>
            <a:r>
              <a:rPr lang="zh-CN" altLang="zh-CN" dirty="0"/>
              <a:t>中</a:t>
            </a:r>
            <a:r>
              <a:rPr lang="zh-CN" altLang="en-US" dirty="0"/>
              <a:t>。</a:t>
            </a:r>
            <a:r>
              <a:rPr lang="zh-CN" altLang="zh-CN" sz="1600" dirty="0"/>
              <a:t>打开“编辑器”</a:t>
            </a:r>
            <a:r>
              <a:rPr lang="zh-CN" altLang="zh-CN" sz="1600" dirty="0"/>
              <a:t>工</a:t>
            </a:r>
            <a:endParaRPr lang="en-US" altLang="zh-CN" sz="1600" dirty="0"/>
          </a:p>
          <a:p>
            <a:pPr algn="just"/>
            <a:r>
              <a:rPr lang="zh-CN" altLang="zh-CN" sz="1600" dirty="0"/>
              <a:t>具</a:t>
            </a:r>
            <a:r>
              <a:rPr lang="zh-CN" altLang="zh-CN" sz="1600" dirty="0"/>
              <a:t>栏，在“编辑器”下拉菜单中执行“开始编辑命令”，并选择前面创建的</a:t>
            </a:r>
            <a:r>
              <a:rPr lang="zh-CN" altLang="zh-CN" sz="1600" dirty="0"/>
              <a:t>“</a:t>
            </a:r>
            <a:r>
              <a:rPr lang="zh-CN" altLang="en-US" sz="1600" dirty="0"/>
              <a:t>点状地物</a:t>
            </a:r>
            <a:r>
              <a:rPr lang="zh-CN" altLang="zh-CN" sz="1600" dirty="0"/>
              <a:t>”</a:t>
            </a:r>
            <a:r>
              <a:rPr lang="zh-CN" altLang="zh-CN" sz="1600" dirty="0"/>
              <a:t>要素类。</a:t>
            </a:r>
            <a:r>
              <a:rPr lang="zh-CN" altLang="zh-CN" sz="1600" dirty="0"/>
              <a:t>确认</a:t>
            </a:r>
            <a:endParaRPr lang="en-US" altLang="zh-CN" sz="1600" dirty="0"/>
          </a:p>
          <a:p>
            <a:pPr algn="just"/>
            <a:r>
              <a:rPr lang="zh-CN" altLang="zh-CN" sz="1600" dirty="0"/>
              <a:t>编辑器</a:t>
            </a:r>
            <a:r>
              <a:rPr lang="zh-CN" altLang="zh-CN" sz="1600" dirty="0"/>
              <a:t>中：任务为――新建要素，目标为―</a:t>
            </a:r>
            <a:r>
              <a:rPr lang="zh-CN" altLang="zh-CN" sz="1600" dirty="0"/>
              <a:t>―</a:t>
            </a:r>
            <a:r>
              <a:rPr lang="zh-CN" altLang="en-US" sz="1600" dirty="0"/>
              <a:t>点状地物</a:t>
            </a:r>
            <a:r>
              <a:rPr lang="zh-CN" altLang="zh-CN" sz="1600" dirty="0"/>
              <a:t>，</a:t>
            </a:r>
            <a:r>
              <a:rPr lang="zh-CN" altLang="en-US" sz="1600" dirty="0"/>
              <a:t>点状地物</a:t>
            </a:r>
            <a:r>
              <a:rPr lang="zh-CN" altLang="zh-CN" sz="1600" dirty="0"/>
              <a:t>的</a:t>
            </a:r>
            <a:r>
              <a:rPr lang="zh-CN" altLang="zh-CN" sz="1600" dirty="0"/>
              <a:t>显示符号为红色，并设置</a:t>
            </a:r>
            <a:r>
              <a:rPr lang="zh-CN" altLang="zh-CN" sz="1600" dirty="0"/>
              <a:t>为</a:t>
            </a:r>
            <a:endParaRPr lang="en-US" altLang="zh-CN" sz="1600" dirty="0"/>
          </a:p>
          <a:p>
            <a:pPr algn="just"/>
            <a:r>
              <a:rPr lang="zh-CN" altLang="zh-CN" sz="1600" dirty="0"/>
              <a:t>合适的</a:t>
            </a:r>
            <a:r>
              <a:rPr lang="zh-CN" altLang="en-US" sz="1600" dirty="0"/>
              <a:t>大小，形状</a:t>
            </a:r>
            <a:r>
              <a:rPr lang="zh-CN" altLang="zh-CN" sz="1600" dirty="0"/>
              <a:t>。</a:t>
            </a:r>
            <a:r>
              <a:rPr lang="zh-CN" altLang="en-US" sz="1600" dirty="0"/>
              <a:t>在图层中新建</a:t>
            </a:r>
            <a:r>
              <a:rPr lang="zh-CN" altLang="en-US" sz="1600" dirty="0"/>
              <a:t>，删除，移动一个点</a:t>
            </a:r>
            <a:r>
              <a:rPr lang="zh-CN" altLang="en-US" sz="1600" dirty="0"/>
              <a:t>要素。</a:t>
            </a:r>
            <a:endParaRPr lang="en-US" altLang="zh-CN" sz="1600" dirty="0"/>
          </a:p>
          <a:p>
            <a:pPr algn="just"/>
            <a:endParaRPr lang="zh-CN" altLang="zh-CN" sz="1600" dirty="0"/>
          </a:p>
          <a:p>
            <a:pPr lvl="0" algn="just"/>
            <a:endParaRPr lang="en-US" altLang="zh-CN" sz="16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07" y="2764274"/>
            <a:ext cx="4150330" cy="35638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905" y="2829040"/>
            <a:ext cx="3605784" cy="3499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122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Part 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46575" y="1013541"/>
            <a:ext cx="5099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2.4  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分层矢量化</a:t>
            </a:r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—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线状地物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46575" y="1598316"/>
            <a:ext cx="850979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zh-CN" sz="1600" dirty="0"/>
              <a:t>打开</a:t>
            </a:r>
            <a:r>
              <a:rPr lang="zh-CN" altLang="zh-CN" sz="1600" dirty="0"/>
              <a:t>“编辑器”工具栏，在“编辑器”下拉菜单中执行“开始编辑命令”，并选择前面创建的</a:t>
            </a:r>
            <a:r>
              <a:rPr lang="zh-CN" altLang="zh-CN" sz="1600" dirty="0"/>
              <a:t>“</a:t>
            </a:r>
            <a:r>
              <a:rPr lang="zh-CN" altLang="en-US" sz="1600" dirty="0"/>
              <a:t>线状</a:t>
            </a:r>
            <a:endParaRPr lang="en-US" altLang="zh-CN" sz="1600" dirty="0"/>
          </a:p>
          <a:p>
            <a:pPr algn="just"/>
            <a:r>
              <a:rPr lang="zh-CN" altLang="en-US" sz="1600" dirty="0"/>
              <a:t>地物</a:t>
            </a:r>
            <a:r>
              <a:rPr lang="zh-CN" altLang="zh-CN" sz="1600" dirty="0"/>
              <a:t>”</a:t>
            </a:r>
            <a:r>
              <a:rPr lang="zh-CN" altLang="zh-CN" sz="1600" dirty="0"/>
              <a:t>要素类。确认编辑器中：任务为――新建要素，目标为―</a:t>
            </a:r>
            <a:r>
              <a:rPr lang="zh-CN" altLang="zh-CN" sz="1600" dirty="0"/>
              <a:t>―</a:t>
            </a:r>
            <a:r>
              <a:rPr lang="zh-CN" altLang="en-US" sz="1600" dirty="0"/>
              <a:t>线状地物</a:t>
            </a:r>
            <a:r>
              <a:rPr lang="zh-CN" altLang="zh-CN" sz="1600" dirty="0"/>
              <a:t>，</a:t>
            </a:r>
            <a:r>
              <a:rPr lang="zh-CN" altLang="en-US" sz="1600" dirty="0"/>
              <a:t>线状地物</a:t>
            </a:r>
            <a:r>
              <a:rPr lang="zh-CN" altLang="zh-CN" sz="1600" dirty="0"/>
              <a:t>的显示</a:t>
            </a:r>
            <a:endParaRPr lang="en-US" altLang="zh-CN" sz="1600" dirty="0"/>
          </a:p>
          <a:p>
            <a:pPr algn="just"/>
            <a:r>
              <a:rPr lang="zh-CN" altLang="zh-CN" sz="1600" dirty="0"/>
              <a:t>符号为</a:t>
            </a:r>
            <a:r>
              <a:rPr lang="zh-CN" altLang="en-US" sz="1600" dirty="0"/>
              <a:t>绿色</a:t>
            </a:r>
            <a:r>
              <a:rPr lang="zh-CN" altLang="zh-CN" sz="1600" dirty="0"/>
              <a:t>，</a:t>
            </a:r>
            <a:r>
              <a:rPr lang="zh-CN" altLang="zh-CN" sz="1600" dirty="0"/>
              <a:t>并设置为合适</a:t>
            </a:r>
            <a:r>
              <a:rPr lang="zh-CN" altLang="zh-CN" sz="1600" dirty="0"/>
              <a:t>的</a:t>
            </a:r>
            <a:r>
              <a:rPr lang="zh-CN" altLang="en-US" sz="1600" dirty="0"/>
              <a:t>大小，形状</a:t>
            </a:r>
            <a:r>
              <a:rPr lang="zh-CN" altLang="zh-CN" sz="1600" dirty="0"/>
              <a:t>。</a:t>
            </a:r>
            <a:r>
              <a:rPr lang="zh-CN" altLang="en-US" sz="1600" dirty="0"/>
              <a:t>然后采集影像中线状地物。</a:t>
            </a:r>
            <a:endParaRPr lang="zh-CN" altLang="zh-CN" sz="1600" dirty="0"/>
          </a:p>
          <a:p>
            <a:pPr lvl="0" algn="just"/>
            <a:endParaRPr lang="en-US" altLang="zh-CN" sz="16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68" y="2578670"/>
            <a:ext cx="4150330" cy="356387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603" y="2578669"/>
            <a:ext cx="3672086" cy="3563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122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Part 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46575" y="1013541"/>
            <a:ext cx="5099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2.4  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分层矢量化</a:t>
            </a:r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—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线状地物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18709" y="2122716"/>
            <a:ext cx="56409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线要素的编辑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悬挂功能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修改线段的形状（编辑顶点）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分割线要素，公共顶点的编辑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合并线要素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封闭线段</a:t>
            </a:r>
            <a:endParaRPr lang="zh-CN" altLang="zh-CN" sz="2400" dirty="0"/>
          </a:p>
          <a:p>
            <a:pPr lvl="0" algn="just"/>
            <a:endParaRPr lang="en-US" altLang="zh-CN" sz="16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122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Part 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6574" y="1013541"/>
            <a:ext cx="498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2.4 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分层矢量化</a:t>
            </a:r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—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面状地物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46575" y="1674627"/>
            <a:ext cx="85424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zh-CN" sz="1600" dirty="0"/>
              <a:t>打开</a:t>
            </a:r>
            <a:r>
              <a:rPr lang="zh-CN" altLang="zh-CN" sz="1600" dirty="0"/>
              <a:t>“编辑器”工具栏，在“编辑器”下拉菜单中执行“开始编辑命令”，并选择前面创建的</a:t>
            </a:r>
            <a:r>
              <a:rPr lang="zh-CN" altLang="zh-CN" sz="1600" dirty="0"/>
              <a:t>“</a:t>
            </a:r>
            <a:r>
              <a:rPr lang="zh-CN" altLang="en-US" sz="1600" dirty="0"/>
              <a:t>面状</a:t>
            </a:r>
            <a:endParaRPr lang="en-US" altLang="zh-CN" sz="1600" dirty="0"/>
          </a:p>
          <a:p>
            <a:pPr algn="just"/>
            <a:r>
              <a:rPr lang="zh-CN" altLang="en-US" sz="1600" dirty="0"/>
              <a:t>地物</a:t>
            </a:r>
            <a:r>
              <a:rPr lang="zh-CN" altLang="zh-CN" sz="1600" dirty="0"/>
              <a:t>”</a:t>
            </a:r>
            <a:r>
              <a:rPr lang="zh-CN" altLang="zh-CN" sz="1600" dirty="0"/>
              <a:t>要素类。确认编辑器中：任务为――新建要素，目标为―</a:t>
            </a:r>
            <a:r>
              <a:rPr lang="zh-CN" altLang="zh-CN" sz="1600" dirty="0"/>
              <a:t>―</a:t>
            </a:r>
            <a:r>
              <a:rPr lang="zh-CN" altLang="en-US" sz="1600" dirty="0"/>
              <a:t>面状地物</a:t>
            </a:r>
            <a:r>
              <a:rPr lang="zh-CN" altLang="zh-CN" sz="1600" dirty="0"/>
              <a:t>，</a:t>
            </a:r>
            <a:r>
              <a:rPr lang="zh-CN" altLang="en-US" sz="1600" dirty="0"/>
              <a:t>面状地物</a:t>
            </a:r>
            <a:r>
              <a:rPr lang="zh-CN" altLang="zh-CN" sz="1600" dirty="0"/>
              <a:t>的显示</a:t>
            </a:r>
            <a:endParaRPr lang="en-US" altLang="zh-CN" sz="1600" dirty="0"/>
          </a:p>
          <a:p>
            <a:pPr algn="just"/>
            <a:r>
              <a:rPr lang="zh-CN" altLang="zh-CN" sz="1600" dirty="0"/>
              <a:t>符号为</a:t>
            </a:r>
            <a:r>
              <a:rPr lang="zh-CN" altLang="en-US" sz="1600" dirty="0"/>
              <a:t>黄色</a:t>
            </a:r>
            <a:r>
              <a:rPr lang="zh-CN" altLang="zh-CN" sz="1600" dirty="0"/>
              <a:t>，</a:t>
            </a:r>
            <a:r>
              <a:rPr lang="zh-CN" altLang="zh-CN" sz="1600" dirty="0"/>
              <a:t>并设置为合适</a:t>
            </a:r>
            <a:r>
              <a:rPr lang="zh-CN" altLang="zh-CN" sz="1600" dirty="0"/>
              <a:t>的</a:t>
            </a:r>
            <a:r>
              <a:rPr lang="zh-CN" altLang="en-US" sz="1600" dirty="0"/>
              <a:t>大小，形状</a:t>
            </a:r>
            <a:r>
              <a:rPr lang="zh-CN" altLang="zh-CN" sz="1600" dirty="0"/>
              <a:t>。</a:t>
            </a:r>
            <a:r>
              <a:rPr lang="zh-CN" altLang="en-US" sz="1600" dirty="0"/>
              <a:t>然后采集影像中面状地物。</a:t>
            </a:r>
            <a:endParaRPr lang="zh-CN" altLang="zh-CN" sz="1600" dirty="0"/>
          </a:p>
          <a:p>
            <a:pPr lvl="0" algn="just"/>
            <a:endParaRPr lang="en-US" altLang="zh-CN" sz="16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68" y="2665755"/>
            <a:ext cx="4150330" cy="35638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34" y="2665755"/>
            <a:ext cx="3679300" cy="3563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122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Part 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29958" y="1013541"/>
            <a:ext cx="5099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2.4  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分层矢量化</a:t>
            </a:r>
            <a:r>
              <a:rPr lang="en-US" altLang="zh-CN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—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面状地物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2761" y="1972408"/>
            <a:ext cx="64796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面要素的编辑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多边形顶点编辑（改变形状）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分割多边形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公共边的编辑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要素合并（</a:t>
            </a:r>
            <a:r>
              <a:rPr lang="en-US" altLang="zh-CN" sz="2400" dirty="0"/>
              <a:t>Union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要素联合（</a:t>
            </a:r>
            <a:r>
              <a:rPr lang="en-US" altLang="zh-CN" sz="2400" dirty="0"/>
              <a:t>Combine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要素相减（</a:t>
            </a:r>
            <a:r>
              <a:rPr lang="en-US" altLang="zh-CN" sz="2400" dirty="0"/>
              <a:t>Subtract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要素相交（</a:t>
            </a:r>
            <a:r>
              <a:rPr lang="en-US" altLang="zh-CN" sz="2400" dirty="0"/>
              <a:t>Intersection</a:t>
            </a:r>
            <a:r>
              <a:rPr lang="zh-CN" altLang="en-US" sz="2400" dirty="0"/>
              <a:t>）</a:t>
            </a:r>
            <a:endParaRPr lang="en-US" altLang="zh-CN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要素面积计算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8070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5</a:t>
            </a:r>
            <a:r>
              <a:rPr lang="zh-CN" altLang="en-US" sz="3200" dirty="0">
                <a:solidFill>
                  <a:schemeClr val="bg1"/>
                </a:solidFill>
              </a:rPr>
              <a:t>）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60" y="802005"/>
            <a:ext cx="6406515" cy="583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要素矢量化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650146" y="71756"/>
            <a:ext cx="122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Part 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5" y="0"/>
            <a:ext cx="11239500" cy="6750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US" altLang="zh-CN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ArcGIS </a:t>
            </a:r>
            <a:r>
              <a:rPr lang="zh-CN" altLang="en-US" sz="24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计算面积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45" y="941705"/>
            <a:ext cx="6495415" cy="4925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524001" y="0"/>
            <a:ext cx="9144000" cy="685800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2" name="矩形 71"/>
          <p:cNvSpPr/>
          <p:nvPr/>
        </p:nvSpPr>
        <p:spPr>
          <a:xfrm>
            <a:off x="1514306" y="6583680"/>
            <a:ext cx="9153695" cy="2836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文本框 35"/>
          <p:cNvSpPr txBox="1"/>
          <p:nvPr/>
        </p:nvSpPr>
        <p:spPr>
          <a:xfrm>
            <a:off x="1990432" y="453053"/>
            <a:ext cx="4069080" cy="64516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3600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</a:rPr>
              <a:t>1</a:t>
            </a:r>
            <a:r>
              <a:rPr lang="zh-CN" altLang="en-US" sz="3600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</a:rPr>
              <a:t>）寻找遥感影像</a:t>
            </a:r>
            <a:endParaRPr lang="zh-CN" altLang="en-US" sz="3600" spc="450" dirty="0">
              <a:solidFill>
                <a:schemeClr val="tx2"/>
              </a:solidFill>
              <a:latin typeface="造字工房方黑（非商用）常规体" pitchFamily="2" charset="-122"/>
              <a:ea typeface="造字工房方黑（非商用）常规体" pitchFamily="2" charset="-122"/>
            </a:endParaRPr>
          </a:p>
        </p:txBody>
      </p:sp>
      <p:sp>
        <p:nvSpPr>
          <p:cNvPr id="39" name="等腰三角形 38"/>
          <p:cNvSpPr/>
          <p:nvPr/>
        </p:nvSpPr>
        <p:spPr>
          <a:xfrm rot="5400000">
            <a:off x="1510201" y="616986"/>
            <a:ext cx="494495" cy="466894"/>
          </a:xfrm>
          <a:prstGeom prst="triangle">
            <a:avLst/>
          </a:prstGeom>
          <a:solidFill>
            <a:srgbClr val="A95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6179185" y="169545"/>
            <a:ext cx="3040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遥感影像数据下载网站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61405" y="666750"/>
            <a:ext cx="4640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百度地图：遥感影像模式</a:t>
            </a:r>
            <a:r>
              <a:rPr lang="en-US" altLang="zh-CN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-</a:t>
            </a:r>
            <a:r>
              <a:rPr lang="zh-CN" altLang="en-US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屏幕截图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9995" y="1365885"/>
            <a:ext cx="6838950" cy="49879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745730" y="5708015"/>
            <a:ext cx="782320" cy="7219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6575" y="955395"/>
            <a:ext cx="1062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alpha val="1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700" dirty="0">
                <a:solidFill>
                  <a:schemeClr val="bg1"/>
                </a:solidFill>
              </a:rPr>
              <a:t>Part  2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4000" y="74894"/>
            <a:ext cx="9144000" cy="6403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ArcGIS </a:t>
            </a:r>
            <a:r>
              <a: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计算面积</a:t>
            </a:r>
            <a:endParaRPr lang="zh-CN" altLang="en-US" sz="2400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1" y="71755"/>
            <a:ext cx="777479" cy="64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XL@ZF)8%V(IN[4$6_`{VF)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45" y="769620"/>
            <a:ext cx="7211695" cy="56565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07475" y="3392170"/>
            <a:ext cx="813435" cy="411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61070" y="2728595"/>
            <a:ext cx="1155065" cy="3670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524001" y="0"/>
            <a:ext cx="9144000" cy="685800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屏幕</a:t>
            </a:r>
            <a:endParaRPr lang="zh-CN" altLang="en-US" sz="1350" dirty="0"/>
          </a:p>
        </p:txBody>
      </p:sp>
      <p:sp>
        <p:nvSpPr>
          <p:cNvPr id="72" name="矩形 71"/>
          <p:cNvSpPr/>
          <p:nvPr/>
        </p:nvSpPr>
        <p:spPr>
          <a:xfrm>
            <a:off x="1514306" y="6583680"/>
            <a:ext cx="9153695" cy="2836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文本框 35"/>
          <p:cNvSpPr txBox="1"/>
          <p:nvPr/>
        </p:nvSpPr>
        <p:spPr>
          <a:xfrm>
            <a:off x="1730082" y="336213"/>
            <a:ext cx="4615180" cy="5835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3200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</a:rPr>
              <a:t>2</a:t>
            </a:r>
            <a:r>
              <a:rPr lang="zh-CN" altLang="en-US" sz="3200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</a:rPr>
              <a:t>）</a:t>
            </a:r>
            <a:r>
              <a:rPr lang="zh-CN" altLang="en-US" sz="3200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</a:rPr>
              <a:t>遥感影像坐标匹配</a:t>
            </a:r>
            <a:endParaRPr lang="zh-CN" altLang="en-US" sz="3200" spc="450" dirty="0">
              <a:solidFill>
                <a:schemeClr val="tx2"/>
              </a:solidFill>
              <a:latin typeface="造字工房方黑（非商用）常规体" pitchFamily="2" charset="-122"/>
              <a:ea typeface="造字工房方黑（非商用）常规体" pitchFamily="2" charset="-122"/>
            </a:endParaRPr>
          </a:p>
        </p:txBody>
      </p:sp>
      <p:sp>
        <p:nvSpPr>
          <p:cNvPr id="39" name="等腰三角形 38"/>
          <p:cNvSpPr/>
          <p:nvPr/>
        </p:nvSpPr>
        <p:spPr>
          <a:xfrm rot="5400000">
            <a:off x="1510201" y="616986"/>
            <a:ext cx="494495" cy="466894"/>
          </a:xfrm>
          <a:prstGeom prst="triangle">
            <a:avLst/>
          </a:prstGeom>
          <a:solidFill>
            <a:srgbClr val="A95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2725" y="1028065"/>
            <a:ext cx="6122670" cy="54267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09970" y="443865"/>
            <a:ext cx="48120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遥感影像屏幕截图</a:t>
            </a:r>
            <a:r>
              <a:rPr lang="en-US" altLang="zh-CN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--</a:t>
            </a:r>
            <a:r>
              <a:rPr lang="zh-CN" altLang="en-US" spc="450" dirty="0">
                <a:solidFill>
                  <a:srgbClr val="FF0000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缺乏地理坐标？</a:t>
            </a:r>
            <a:endParaRPr lang="zh-CN" altLang="en-US" spc="450" dirty="0">
              <a:solidFill>
                <a:srgbClr val="FF0000"/>
              </a:solidFill>
              <a:latin typeface="造字工房方黑（非商用）常规体" pitchFamily="2" charset="-122"/>
              <a:ea typeface="造字工房方黑（非商用）常规体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30375" y="1680210"/>
            <a:ext cx="5416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翡翠湖的面积？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524001" y="0"/>
            <a:ext cx="9144000" cy="685800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2" name="矩形 71"/>
          <p:cNvSpPr/>
          <p:nvPr/>
        </p:nvSpPr>
        <p:spPr>
          <a:xfrm>
            <a:off x="1514306" y="6583680"/>
            <a:ext cx="9153695" cy="2836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文本框 35"/>
          <p:cNvSpPr txBox="1"/>
          <p:nvPr/>
        </p:nvSpPr>
        <p:spPr>
          <a:xfrm>
            <a:off x="2089492" y="538143"/>
            <a:ext cx="2443480" cy="70675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4000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</a:rPr>
              <a:t>坐标配准</a:t>
            </a:r>
            <a:endParaRPr lang="zh-CN" altLang="en-US" sz="4000" spc="450" dirty="0">
              <a:solidFill>
                <a:schemeClr val="tx2"/>
              </a:solidFill>
              <a:latin typeface="造字工房方黑（非商用）常规体" pitchFamily="2" charset="-122"/>
              <a:ea typeface="造字工房方黑（非商用）常规体" pitchFamily="2" charset="-122"/>
            </a:endParaRPr>
          </a:p>
        </p:txBody>
      </p:sp>
      <p:sp>
        <p:nvSpPr>
          <p:cNvPr id="39" name="等腰三角形 38"/>
          <p:cNvSpPr/>
          <p:nvPr/>
        </p:nvSpPr>
        <p:spPr>
          <a:xfrm rot="5400000">
            <a:off x="1510201" y="616986"/>
            <a:ext cx="494495" cy="466894"/>
          </a:xfrm>
          <a:prstGeom prst="triangle">
            <a:avLst/>
          </a:prstGeom>
          <a:solidFill>
            <a:srgbClr val="A95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1826170" y="1244383"/>
            <a:ext cx="8294914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栅格数据通常是通过扫描纸质地图或采集航空或卫星照片获得。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为了能够将这些影像数据与其他的数据集成，以便进行分析计算，就必须对其进行坐标配准。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905" y="2710815"/>
            <a:ext cx="4344035" cy="3850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24780" y="603250"/>
            <a:ext cx="48120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遥感影像屏幕截图</a:t>
            </a:r>
            <a:r>
              <a:rPr lang="en-US" altLang="zh-CN" spc="450" dirty="0">
                <a:solidFill>
                  <a:schemeClr val="tx2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--</a:t>
            </a:r>
            <a:r>
              <a:rPr lang="zh-CN" altLang="en-US" spc="450" dirty="0">
                <a:solidFill>
                  <a:srgbClr val="FF0000"/>
                </a:solidFill>
                <a:latin typeface="造字工房方黑（非商用）常规体" pitchFamily="2" charset="-122"/>
                <a:ea typeface="造字工房方黑（非商用）常规体" pitchFamily="2" charset="-122"/>
                <a:sym typeface="+mn-ea"/>
              </a:rPr>
              <a:t>缺乏地理坐标？</a:t>
            </a:r>
            <a:endParaRPr lang="zh-CN" altLang="en-US" spc="450" dirty="0">
              <a:solidFill>
                <a:srgbClr val="FF0000"/>
              </a:solidFill>
              <a:latin typeface="造字工房方黑（非商用）常规体" pitchFamily="2" charset="-122"/>
              <a:ea typeface="造字工房方黑（非商用）常规体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icture 2" descr="H:\pics\cartoon_space_image_space_and_satellite_16059_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140" y="87630"/>
            <a:ext cx="777240" cy="62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681208" y="788093"/>
            <a:ext cx="91655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利用百度地图拾取坐标网页，获得经纬度地理坐标</a:t>
            </a:r>
            <a:endParaRPr lang="en-US" altLang="zh-CN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72344" y="1669390"/>
            <a:ext cx="838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在</a:t>
            </a:r>
            <a:r>
              <a:rPr lang="zh-CN" altLang="en-US" b="1" dirty="0">
                <a:solidFill>
                  <a:srgbClr val="FF0000"/>
                </a:solidFill>
              </a:rPr>
              <a:t>百度地图拾取坐标</a:t>
            </a:r>
            <a:r>
              <a:rPr lang="zh-CN" altLang="en-US" dirty="0"/>
              <a:t>网页上（</a:t>
            </a:r>
            <a:r>
              <a:rPr lang="en-US" altLang="zh-CN" dirty="0">
                <a:hlinkClick r:id="rId2"/>
              </a:rPr>
              <a:t>http://api.map.baidu.com/lbsapi/getpoint/index.html</a:t>
            </a:r>
            <a:r>
              <a:rPr lang="zh-CN" altLang="en-US" dirty="0"/>
              <a:t>）找到</a:t>
            </a:r>
            <a:r>
              <a:rPr lang="en-US" altLang="zh-CN" dirty="0"/>
              <a:t>4-8</a:t>
            </a:r>
            <a:r>
              <a:rPr lang="zh-CN" altLang="en-US" dirty="0"/>
              <a:t>个</a:t>
            </a:r>
            <a:r>
              <a:rPr lang="zh-CN" altLang="en-US" dirty="0"/>
              <a:t>特征点（道路交叉口、建筑房屋角点等）的经纬度，并复制经纬度。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9" y="2403350"/>
            <a:ext cx="5839841" cy="3675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615" y="2582545"/>
            <a:ext cx="4072890" cy="36099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73045" y="6096000"/>
            <a:ext cx="6426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地图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985885" y="6153785"/>
            <a:ext cx="110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/>
              <a:t>遥感影像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445290" y="2079171"/>
            <a:ext cx="7826829" cy="2622618"/>
          </a:xfrm>
          <a:prstGeom prst="rect">
            <a:avLst/>
          </a:prstGeom>
          <a:noFill/>
          <a:ln>
            <a:noFill/>
          </a:ln>
        </p:spPr>
        <p:txBody>
          <a:bodyPr wrap="square" lIns="68580" tIns="0" rIns="68580" bIns="0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校准栅格数据（选择控制点）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坐标变换（求解二元多项式</a:t>
            </a:r>
            <a:r>
              <a:rPr lang="en-US" altLang="zh-CN" sz="2400" dirty="0"/>
              <a:t>n</a:t>
            </a:r>
            <a:r>
              <a:rPr lang="zh-CN" altLang="en-US" sz="2400" dirty="0"/>
              <a:t>次方程）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检查均方差（计算控制点误差）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重采样</a:t>
            </a:r>
            <a:r>
              <a:rPr lang="en-US" altLang="zh-CN" sz="2400" dirty="0"/>
              <a:t>-</a:t>
            </a:r>
            <a:r>
              <a:rPr lang="zh-CN" altLang="en-US" sz="2400" dirty="0"/>
              <a:t>校正（</a:t>
            </a:r>
            <a:r>
              <a:rPr lang="en-US" altLang="zh-CN" sz="2400" dirty="0"/>
              <a:t>Rectify</a:t>
            </a:r>
            <a:r>
              <a:rPr lang="zh-CN" altLang="en-US" sz="2400" dirty="0"/>
              <a:t>）：生成新的影像文件（三种重采样算法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520429" y="87443"/>
            <a:ext cx="9144000" cy="629078"/>
            <a:chOff x="0" y="1194970"/>
            <a:chExt cx="9144000" cy="488156"/>
          </a:xfrm>
        </p:grpSpPr>
        <p:sp>
          <p:nvSpPr>
            <p:cNvPr id="31" name="矩形 30"/>
            <p:cNvSpPr/>
            <p:nvPr/>
          </p:nvSpPr>
          <p:spPr>
            <a:xfrm>
              <a:off x="0" y="1197351"/>
              <a:ext cx="9144000" cy="4857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/>
              <a:r>
                <a:rPr lang="en-US" altLang="zh-CN" sz="2400" dirty="0"/>
                <a:t>ArcGIS </a:t>
              </a:r>
              <a:r>
                <a:rPr lang="zh-CN" altLang="en-US" sz="2400" dirty="0"/>
                <a:t>坐标配准步骤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Picture 2" descr="H:\pics\cartoon_space_image_space_and_satellite_16059_12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950" y="1194970"/>
              <a:ext cx="777479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20429" y="87443"/>
            <a:ext cx="9144000" cy="629078"/>
            <a:chOff x="0" y="1194970"/>
            <a:chExt cx="9144000" cy="488156"/>
          </a:xfrm>
        </p:grpSpPr>
        <p:sp>
          <p:nvSpPr>
            <p:cNvPr id="31" name="矩形 30"/>
            <p:cNvSpPr/>
            <p:nvPr/>
          </p:nvSpPr>
          <p:spPr>
            <a:xfrm>
              <a:off x="0" y="1197351"/>
              <a:ext cx="9144000" cy="4857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/>
              <a:r>
                <a:rPr lang="zh-CN" altLang="en-US" sz="2400" dirty="0"/>
                <a:t>坐标配准步骤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Picture 2" descr="H:\pics\cartoon_space_image_space_and_satellite_16059_12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950" y="1194970"/>
              <a:ext cx="777479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文本框 7"/>
          <p:cNvSpPr txBox="1"/>
          <p:nvPr/>
        </p:nvSpPr>
        <p:spPr>
          <a:xfrm>
            <a:off x="1807028" y="119558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校准栅格数据（选择控制点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）</a:t>
            </a:r>
            <a:endParaRPr lang="en-US" altLang="zh-CN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07029" y="2034151"/>
            <a:ext cx="6762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打开</a:t>
            </a:r>
            <a:r>
              <a:rPr lang="en-US" altLang="zh-CN" dirty="0" err="1"/>
              <a:t>ArcMap</a:t>
            </a:r>
            <a:r>
              <a:rPr lang="zh-CN" altLang="en-US" dirty="0"/>
              <a:t>软件，导入图片，</a:t>
            </a:r>
            <a:r>
              <a:rPr lang="zh-CN" altLang="en-US" dirty="0"/>
              <a:t>增加 </a:t>
            </a:r>
            <a:r>
              <a:rPr lang="en-US" altLang="zh-CN" dirty="0" err="1"/>
              <a:t>Georeferncing</a:t>
            </a:r>
            <a:r>
              <a:rPr lang="en-US" altLang="zh-CN" dirty="0"/>
              <a:t> </a:t>
            </a:r>
            <a:r>
              <a:rPr lang="zh-CN" altLang="en-US" dirty="0"/>
              <a:t>工具</a:t>
            </a:r>
            <a:r>
              <a:rPr lang="zh-CN" altLang="en-US" dirty="0"/>
              <a:t>条，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 err="1"/>
              <a:t>Georeferncing</a:t>
            </a:r>
            <a:r>
              <a:rPr lang="en-US" altLang="zh-CN" dirty="0"/>
              <a:t> </a:t>
            </a:r>
            <a:r>
              <a:rPr lang="zh-CN" altLang="en-US" dirty="0"/>
              <a:t>工具条的 </a:t>
            </a:r>
            <a:r>
              <a:rPr lang="en-US" altLang="zh-CN" dirty="0" err="1"/>
              <a:t>Georeferncing</a:t>
            </a:r>
            <a:r>
              <a:rPr lang="en-US" altLang="zh-CN" dirty="0"/>
              <a:t> </a:t>
            </a:r>
            <a:r>
              <a:rPr lang="zh-CN" altLang="en-US" dirty="0"/>
              <a:t>菜单下 </a:t>
            </a:r>
            <a:r>
              <a:rPr lang="en-US" altLang="zh-CN" dirty="0"/>
              <a:t>Auto Adjust </a:t>
            </a:r>
            <a:r>
              <a:rPr lang="zh-CN" altLang="en-US" dirty="0"/>
              <a:t>不选择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67" y="2680326"/>
            <a:ext cx="6022328" cy="33261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3103880"/>
            <a:ext cx="3574415" cy="316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88490" y="2680335"/>
            <a:ext cx="9798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安大</a:t>
            </a:r>
            <a:r>
              <a:rPr lang="en-US" altLang="zh-CN"/>
              <a:t>.jpg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1" y="1"/>
            <a:ext cx="9140429" cy="9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20429" y="87443"/>
            <a:ext cx="9144000" cy="629078"/>
            <a:chOff x="0" y="1194970"/>
            <a:chExt cx="9144000" cy="488156"/>
          </a:xfrm>
        </p:grpSpPr>
        <p:sp>
          <p:nvSpPr>
            <p:cNvPr id="31" name="矩形 30"/>
            <p:cNvSpPr/>
            <p:nvPr/>
          </p:nvSpPr>
          <p:spPr>
            <a:xfrm>
              <a:off x="0" y="1197351"/>
              <a:ext cx="9144000" cy="4857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/>
              <a:r>
                <a:rPr lang="zh-CN" altLang="en-US" sz="2400" dirty="0"/>
                <a:t>坐标配准步骤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Picture 2" descr="H:\pics\cartoon_space_image_space_and_satellite_16059_12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950" y="1194970"/>
              <a:ext cx="777479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文本框 7"/>
          <p:cNvSpPr txBox="1"/>
          <p:nvPr/>
        </p:nvSpPr>
        <p:spPr>
          <a:xfrm>
            <a:off x="1872343" y="1141153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校准栅格数据（选择控制点</a:t>
            </a: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charset="-122"/>
              </a:rPr>
              <a:t>）</a:t>
            </a:r>
            <a:endParaRPr lang="en-US" altLang="zh-CN" sz="3200" b="1" dirty="0">
              <a:solidFill>
                <a:srgbClr val="0033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2343" y="1787484"/>
            <a:ext cx="8923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在</a:t>
            </a:r>
            <a:r>
              <a:rPr lang="en-US" altLang="zh-CN" dirty="0" err="1"/>
              <a:t>Georeferncing</a:t>
            </a:r>
            <a:r>
              <a:rPr lang="en-US" altLang="zh-CN" dirty="0"/>
              <a:t> </a:t>
            </a:r>
            <a:r>
              <a:rPr lang="zh-CN" altLang="en-US" dirty="0"/>
              <a:t>工具条上，点击 </a:t>
            </a:r>
            <a:r>
              <a:rPr lang="en-US" altLang="zh-CN" dirty="0"/>
              <a:t>Add Control Point </a:t>
            </a:r>
            <a:r>
              <a:rPr lang="zh-CN" altLang="en-US" dirty="0"/>
              <a:t>按钮。在</a:t>
            </a:r>
            <a:r>
              <a:rPr lang="en-US" altLang="zh-CN" dirty="0" err="1"/>
              <a:t>ArcMap</a:t>
            </a:r>
            <a:r>
              <a:rPr lang="zh-CN" altLang="en-US" dirty="0"/>
              <a:t>中找到对应的点，</a:t>
            </a:r>
            <a:endParaRPr lang="en-US" altLang="zh-CN" dirty="0"/>
          </a:p>
          <a:p>
            <a:r>
              <a:rPr lang="zh-CN" altLang="en-US" dirty="0"/>
              <a:t>先单击鼠标左键，再单击鼠标右键。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47" y="2592657"/>
            <a:ext cx="5772956" cy="10288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75" y="3279512"/>
            <a:ext cx="5504657" cy="3034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2827</Words>
  <Application>WPS 演示</Application>
  <PresentationFormat>宽屏</PresentationFormat>
  <Paragraphs>266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造字工房方黑（非商用）常规体</vt:lpstr>
      <vt:lpstr>黑体</vt:lpstr>
      <vt:lpstr>华文新魏</vt:lpstr>
      <vt:lpstr>华文细黑</vt:lpstr>
      <vt:lpstr>Impact</vt:lpstr>
      <vt:lpstr>Calibri</vt:lpstr>
      <vt:lpstr>Arial Unicode MS</vt:lpstr>
      <vt:lpstr>Calibri Light</vt:lpstr>
      <vt:lpstr>MS PGothic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Administrator</cp:lastModifiedBy>
  <cp:revision>8</cp:revision>
  <dcterms:created xsi:type="dcterms:W3CDTF">2020-09-13T14:50:00Z</dcterms:created>
  <dcterms:modified xsi:type="dcterms:W3CDTF">2020-09-21T10:46:14Z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